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58" r:id="rId5"/>
    <p:sldId id="264" r:id="rId6"/>
    <p:sldId id="261" r:id="rId7"/>
    <p:sldId id="265" r:id="rId8"/>
    <p:sldId id="259" r:id="rId9"/>
    <p:sldId id="260" r:id="rId10"/>
    <p:sldId id="266" r:id="rId11"/>
    <p:sldId id="262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104" y="-41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ABF4A-FBA0-460A-BE8B-25C07A2027C2}" type="datetimeFigureOut">
              <a:rPr lang="en-NZ" smtClean="0"/>
              <a:t>21/09/14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F8876-68BB-4A44-A582-69C99CEA7AD3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1582572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ABF4A-FBA0-460A-BE8B-25C07A2027C2}" type="datetimeFigureOut">
              <a:rPr lang="en-NZ" smtClean="0"/>
              <a:t>21/09/14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F8876-68BB-4A44-A582-69C99CEA7AD3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9959596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ABF4A-FBA0-460A-BE8B-25C07A2027C2}" type="datetimeFigureOut">
              <a:rPr lang="en-NZ" smtClean="0"/>
              <a:t>21/09/14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F8876-68BB-4A44-A582-69C99CEA7AD3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9145018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ABF4A-FBA0-460A-BE8B-25C07A2027C2}" type="datetimeFigureOut">
              <a:rPr lang="en-NZ" smtClean="0"/>
              <a:t>21/09/14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F8876-68BB-4A44-A582-69C99CEA7AD3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0744979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ABF4A-FBA0-460A-BE8B-25C07A2027C2}" type="datetimeFigureOut">
              <a:rPr lang="en-NZ" smtClean="0"/>
              <a:t>21/09/14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F8876-68BB-4A44-A582-69C99CEA7AD3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5635217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ABF4A-FBA0-460A-BE8B-25C07A2027C2}" type="datetimeFigureOut">
              <a:rPr lang="en-NZ" smtClean="0"/>
              <a:t>21/09/14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F8876-68BB-4A44-A582-69C99CEA7AD3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2534806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ABF4A-FBA0-460A-BE8B-25C07A2027C2}" type="datetimeFigureOut">
              <a:rPr lang="en-NZ" smtClean="0"/>
              <a:t>21/09/14</a:t>
            </a:fld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F8876-68BB-4A44-A582-69C99CEA7AD3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8260256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ABF4A-FBA0-460A-BE8B-25C07A2027C2}" type="datetimeFigureOut">
              <a:rPr lang="en-NZ" smtClean="0"/>
              <a:t>21/09/14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F8876-68BB-4A44-A582-69C99CEA7AD3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709091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ABF4A-FBA0-460A-BE8B-25C07A2027C2}" type="datetimeFigureOut">
              <a:rPr lang="en-NZ" smtClean="0"/>
              <a:t>21/09/14</a:t>
            </a:fld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F8876-68BB-4A44-A582-69C99CEA7AD3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9024258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ABF4A-FBA0-460A-BE8B-25C07A2027C2}" type="datetimeFigureOut">
              <a:rPr lang="en-NZ" smtClean="0"/>
              <a:t>21/09/14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F8876-68BB-4A44-A582-69C99CEA7AD3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1503682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ABF4A-FBA0-460A-BE8B-25C07A2027C2}" type="datetimeFigureOut">
              <a:rPr lang="en-NZ" smtClean="0"/>
              <a:t>21/09/14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F8876-68BB-4A44-A582-69C99CEA7AD3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9991258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FABF4A-FBA0-460A-BE8B-25C07A2027C2}" type="datetimeFigureOut">
              <a:rPr lang="en-NZ" smtClean="0"/>
              <a:t>21/09/14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7F8876-68BB-4A44-A582-69C99CEA7AD3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0697023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332656"/>
            <a:ext cx="7772400" cy="1470025"/>
          </a:xfrm>
        </p:spPr>
        <p:txBody>
          <a:bodyPr/>
          <a:lstStyle/>
          <a:p>
            <a:r>
              <a:rPr lang="en-NZ" dirty="0" smtClean="0"/>
              <a:t>How to analyse a text for </a:t>
            </a:r>
            <a:br>
              <a:rPr lang="en-NZ" dirty="0" smtClean="0"/>
            </a:br>
            <a:r>
              <a:rPr lang="en-NZ" dirty="0" smtClean="0"/>
              <a:t>language features.</a:t>
            </a:r>
            <a:endParaRPr lang="en-NZ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132856"/>
            <a:ext cx="8964488" cy="4725144"/>
          </a:xfrm>
        </p:spPr>
        <p:txBody>
          <a:bodyPr>
            <a:normAutofit fontScale="92500" lnSpcReduction="10000"/>
          </a:bodyPr>
          <a:lstStyle/>
          <a:p>
            <a:pPr marL="457200" indent="-457200" algn="l">
              <a:buFont typeface="Arial" pitchFamily="34" charset="0"/>
              <a:buChar char="•"/>
            </a:pPr>
            <a:r>
              <a:rPr lang="en-NZ" dirty="0" smtClean="0">
                <a:solidFill>
                  <a:srgbClr val="00B050"/>
                </a:solidFill>
              </a:rPr>
              <a:t>Step 1  -  Read through for understanding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NZ" dirty="0" smtClean="0">
                <a:solidFill>
                  <a:schemeClr val="accent6">
                    <a:lumMod val="75000"/>
                  </a:schemeClr>
                </a:solidFill>
              </a:rPr>
              <a:t>Step 2  -  Read through highlighting language 			  features.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NZ" dirty="0" smtClean="0">
                <a:solidFill>
                  <a:srgbClr val="00B050"/>
                </a:solidFill>
              </a:rPr>
              <a:t>Step 3  -  Name the language feature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NZ" dirty="0" smtClean="0">
                <a:solidFill>
                  <a:schemeClr val="accent6">
                    <a:lumMod val="75000"/>
                  </a:schemeClr>
                </a:solidFill>
              </a:rPr>
              <a:t>Step 4  -  Write a definition of the language 			 	 feature</a:t>
            </a:r>
          </a:p>
          <a:p>
            <a:pPr marL="442913" indent="-442913" algn="l">
              <a:buFont typeface="Arial" pitchFamily="34" charset="0"/>
              <a:buChar char="•"/>
            </a:pPr>
            <a:r>
              <a:rPr lang="en-NZ" dirty="0" smtClean="0">
                <a:solidFill>
                  <a:srgbClr val="00B050"/>
                </a:solidFill>
              </a:rPr>
              <a:t>Step 5  -  Read through again and think of the 			effect on you as the reader. How does it 			make you feel? What does it make you 			think?</a:t>
            </a:r>
            <a:endParaRPr lang="en-NZ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55855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NZ" dirty="0" smtClean="0"/>
              <a:t>How does the writer’s use of colour influence the reader?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5804386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9925"/>
            <a:ext cx="8229600" cy="1143000"/>
          </a:xfrm>
        </p:spPr>
        <p:txBody>
          <a:bodyPr/>
          <a:lstStyle/>
          <a:p>
            <a:r>
              <a:rPr lang="en-NZ" dirty="0"/>
              <a:t>5</a:t>
            </a:r>
            <a:r>
              <a:rPr lang="en-NZ" dirty="0" smtClean="0"/>
              <a:t>) Juxtaposition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052736"/>
            <a:ext cx="8604447" cy="5805264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NZ" dirty="0"/>
              <a:t>The boy sitting opposite him was his enemy.</a:t>
            </a:r>
          </a:p>
          <a:p>
            <a:pPr marL="0" indent="0">
              <a:buNone/>
            </a:pPr>
            <a:r>
              <a:rPr lang="en-NZ" dirty="0"/>
              <a:t>The boy sitting opposite him was called </a:t>
            </a:r>
            <a:r>
              <a:rPr lang="en-NZ" dirty="0" err="1"/>
              <a:t>Tigo</a:t>
            </a:r>
            <a:r>
              <a:rPr lang="en-NZ" dirty="0"/>
              <a:t>, and he wore a green silk jacket with an orange stripe on each sleeve. The jacket told Danny that </a:t>
            </a:r>
            <a:r>
              <a:rPr lang="en-NZ" dirty="0" err="1"/>
              <a:t>Tigo</a:t>
            </a:r>
            <a:r>
              <a:rPr lang="en-NZ" dirty="0"/>
              <a:t> was his enemy. The jacket shrieked, “Enemy, enemy!”</a:t>
            </a:r>
          </a:p>
          <a:p>
            <a:pPr marL="0" indent="0">
              <a:buNone/>
            </a:pPr>
            <a:r>
              <a:rPr lang="en-NZ" dirty="0"/>
              <a:t>“This is a good piece,” </a:t>
            </a:r>
            <a:r>
              <a:rPr lang="en-NZ" dirty="0" err="1"/>
              <a:t>Tigo</a:t>
            </a:r>
            <a:r>
              <a:rPr lang="en-NZ" dirty="0"/>
              <a:t> said, indicating the gun on the table. “This runs you close to forty-five bucks, you try to buy it in a store. That’s a lot of money.”</a:t>
            </a:r>
          </a:p>
          <a:p>
            <a:pPr marL="0" indent="0">
              <a:buNone/>
            </a:pPr>
            <a:r>
              <a:rPr lang="en-NZ" dirty="0"/>
              <a:t>The gun on the table was a Smith &amp; Wesson .38 Police Special.</a:t>
            </a:r>
          </a:p>
          <a:p>
            <a:pPr marL="0" indent="0">
              <a:buNone/>
            </a:pPr>
            <a:r>
              <a:rPr lang="en-NZ" dirty="0"/>
              <a:t>It rested exactly in the centre of the table, its sawed-off, two-inch barrel abruptly terminating the </a:t>
            </a:r>
            <a:r>
              <a:rPr lang="en-NZ" dirty="0" smtClean="0"/>
              <a:t>otherwise</a:t>
            </a:r>
          </a:p>
          <a:p>
            <a:pPr marL="0" indent="0">
              <a:buNone/>
            </a:pPr>
            <a:r>
              <a:rPr lang="en-NZ" sz="3800" b="1" dirty="0" smtClean="0">
                <a:solidFill>
                  <a:srgbClr val="7030A0"/>
                </a:solidFill>
              </a:rPr>
              <a:t>lethal </a:t>
            </a:r>
            <a:r>
              <a:rPr lang="en-NZ" sz="3800" b="1" dirty="0">
                <a:solidFill>
                  <a:srgbClr val="7030A0"/>
                </a:solidFill>
              </a:rPr>
              <a:t>grace</a:t>
            </a:r>
            <a:r>
              <a:rPr lang="en-NZ" dirty="0"/>
              <a:t> of the weapon. There was a checked walnut stock on the gun, and the gun was finished in a flat blue. Alongside the gun were three .38 Special cartridges.</a:t>
            </a:r>
          </a:p>
          <a:p>
            <a:pPr marL="0" indent="0">
              <a:buNone/>
            </a:pPr>
            <a:endParaRPr lang="en-NZ" dirty="0"/>
          </a:p>
        </p:txBody>
      </p:sp>
      <p:sp>
        <p:nvSpPr>
          <p:cNvPr id="4" name="Rectangle 3"/>
          <p:cNvSpPr/>
          <p:nvPr/>
        </p:nvSpPr>
        <p:spPr>
          <a:xfrm>
            <a:off x="0" y="404664"/>
            <a:ext cx="611560" cy="6336704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sz="2800" dirty="0"/>
          </a:p>
        </p:txBody>
      </p:sp>
    </p:spTree>
    <p:extLst>
      <p:ext uri="{BB962C8B-B14F-4D97-AF65-F5344CB8AC3E}">
        <p14:creationId xmlns:p14="http://schemas.microsoft.com/office/powerpoint/2010/main" val="27683400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NZ" dirty="0" smtClean="0"/>
              <a:t>What is the effect of combining the two words LETHAL and GRACE?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959154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9925"/>
            <a:ext cx="8229600" cy="1143000"/>
          </a:xfrm>
        </p:spPr>
        <p:txBody>
          <a:bodyPr/>
          <a:lstStyle/>
          <a:p>
            <a:r>
              <a:rPr lang="en-NZ" dirty="0" smtClean="0"/>
              <a:t>1) Repetition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9114" y="1052736"/>
            <a:ext cx="9163113" cy="5805264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NZ" dirty="0">
                <a:solidFill>
                  <a:schemeClr val="accent6">
                    <a:lumMod val="75000"/>
                  </a:schemeClr>
                </a:solidFill>
              </a:rPr>
              <a:t>The boy sitting opposite him was </a:t>
            </a:r>
            <a:r>
              <a:rPr lang="en-NZ" dirty="0"/>
              <a:t>his enemy.</a:t>
            </a:r>
          </a:p>
          <a:p>
            <a:pPr marL="0" indent="0">
              <a:buNone/>
            </a:pPr>
            <a:r>
              <a:rPr lang="en-NZ" dirty="0">
                <a:solidFill>
                  <a:schemeClr val="accent6">
                    <a:lumMod val="75000"/>
                  </a:schemeClr>
                </a:solidFill>
              </a:rPr>
              <a:t>The boy sitting opposite him was</a:t>
            </a:r>
            <a:r>
              <a:rPr lang="en-NZ" dirty="0"/>
              <a:t> called </a:t>
            </a:r>
            <a:r>
              <a:rPr lang="en-NZ" b="1" dirty="0" err="1">
                <a:solidFill>
                  <a:srgbClr val="7030A0"/>
                </a:solidFill>
              </a:rPr>
              <a:t>Tigo</a:t>
            </a:r>
            <a:r>
              <a:rPr lang="en-NZ" dirty="0"/>
              <a:t>, and he wore a green silk </a:t>
            </a:r>
            <a:r>
              <a:rPr lang="en-NZ" b="1" dirty="0">
                <a:solidFill>
                  <a:srgbClr val="FF0000"/>
                </a:solidFill>
              </a:rPr>
              <a:t>jacket</a:t>
            </a:r>
            <a:r>
              <a:rPr lang="en-NZ" dirty="0"/>
              <a:t> with an orange stripe on each sleeve. The </a:t>
            </a:r>
            <a:r>
              <a:rPr lang="en-NZ" b="1" dirty="0">
                <a:solidFill>
                  <a:srgbClr val="FF0000"/>
                </a:solidFill>
              </a:rPr>
              <a:t>jacket</a:t>
            </a:r>
            <a:r>
              <a:rPr lang="en-NZ" dirty="0"/>
              <a:t> told Danny that </a:t>
            </a:r>
            <a:r>
              <a:rPr lang="en-NZ" b="1" dirty="0" err="1">
                <a:solidFill>
                  <a:srgbClr val="7030A0"/>
                </a:solidFill>
              </a:rPr>
              <a:t>Tigo</a:t>
            </a:r>
            <a:r>
              <a:rPr lang="en-NZ" dirty="0"/>
              <a:t> was his enemy. The </a:t>
            </a:r>
            <a:r>
              <a:rPr lang="en-NZ" b="1" dirty="0">
                <a:solidFill>
                  <a:srgbClr val="FF0000"/>
                </a:solidFill>
              </a:rPr>
              <a:t>jacket</a:t>
            </a:r>
            <a:r>
              <a:rPr lang="en-NZ" dirty="0"/>
              <a:t> shrieked, “</a:t>
            </a:r>
            <a:r>
              <a:rPr lang="en-NZ" b="1" dirty="0">
                <a:solidFill>
                  <a:srgbClr val="0070C0"/>
                </a:solidFill>
              </a:rPr>
              <a:t>Enemy, enemy</a:t>
            </a:r>
            <a:r>
              <a:rPr lang="en-NZ" dirty="0"/>
              <a:t>!”</a:t>
            </a:r>
          </a:p>
          <a:p>
            <a:pPr marL="0" indent="0">
              <a:buNone/>
            </a:pPr>
            <a:r>
              <a:rPr lang="en-NZ" dirty="0"/>
              <a:t>“This is a good piece,” </a:t>
            </a:r>
            <a:r>
              <a:rPr lang="en-NZ" b="1" dirty="0" err="1">
                <a:solidFill>
                  <a:srgbClr val="7030A0"/>
                </a:solidFill>
              </a:rPr>
              <a:t>Tigo</a:t>
            </a:r>
            <a:r>
              <a:rPr lang="en-NZ" b="1" dirty="0">
                <a:solidFill>
                  <a:srgbClr val="7030A0"/>
                </a:solidFill>
              </a:rPr>
              <a:t> </a:t>
            </a:r>
            <a:r>
              <a:rPr lang="en-NZ" dirty="0"/>
              <a:t>said, indicating </a:t>
            </a:r>
            <a:r>
              <a:rPr lang="en-NZ" b="1" dirty="0">
                <a:solidFill>
                  <a:srgbClr val="00B050"/>
                </a:solidFill>
              </a:rPr>
              <a:t>the gun</a:t>
            </a:r>
            <a:r>
              <a:rPr lang="en-NZ" dirty="0"/>
              <a:t> on the table. “This runs you close to forty-five bucks, you try to buy it in a store. That’s a lot of money.</a:t>
            </a:r>
          </a:p>
          <a:p>
            <a:pPr marL="0" indent="0">
              <a:buNone/>
            </a:pPr>
            <a:r>
              <a:rPr lang="en-NZ" b="1" dirty="0">
                <a:solidFill>
                  <a:srgbClr val="00B050"/>
                </a:solidFill>
              </a:rPr>
              <a:t>The gun </a:t>
            </a:r>
            <a:r>
              <a:rPr lang="en-NZ" dirty="0"/>
              <a:t>on the table was a Smith &amp; Wesson .38 Police </a:t>
            </a:r>
            <a:r>
              <a:rPr lang="en-NZ" dirty="0" smtClean="0"/>
              <a:t>Special.</a:t>
            </a:r>
          </a:p>
          <a:p>
            <a:pPr marL="0" indent="0">
              <a:buNone/>
            </a:pPr>
            <a:r>
              <a:rPr lang="en-NZ" dirty="0" smtClean="0"/>
              <a:t>It rested exactly in the centre of the table, its sawed-off, two-inch barrel abruptly terminating the otherwise lethal grace of the weapon. There was a checked walnut stock on </a:t>
            </a:r>
            <a:r>
              <a:rPr lang="en-NZ" b="1" dirty="0" smtClean="0">
                <a:solidFill>
                  <a:srgbClr val="00B050"/>
                </a:solidFill>
              </a:rPr>
              <a:t>the gun</a:t>
            </a:r>
            <a:r>
              <a:rPr lang="en-NZ" dirty="0" smtClean="0"/>
              <a:t>, and </a:t>
            </a:r>
            <a:r>
              <a:rPr lang="en-NZ" b="1" dirty="0" smtClean="0">
                <a:solidFill>
                  <a:srgbClr val="00B050"/>
                </a:solidFill>
              </a:rPr>
              <a:t>the gun </a:t>
            </a:r>
            <a:r>
              <a:rPr lang="en-NZ" dirty="0" smtClean="0"/>
              <a:t>was finished in a flat blue. Alongside </a:t>
            </a:r>
            <a:r>
              <a:rPr lang="en-NZ" b="1" dirty="0" smtClean="0">
                <a:solidFill>
                  <a:srgbClr val="00B050"/>
                </a:solidFill>
              </a:rPr>
              <a:t>the gun</a:t>
            </a:r>
            <a:r>
              <a:rPr lang="en-NZ" dirty="0" smtClean="0"/>
              <a:t> were three .38 Special cartridges.</a:t>
            </a:r>
            <a:endParaRPr lang="en-NZ" dirty="0"/>
          </a:p>
          <a:p>
            <a:pPr marL="0" indent="0">
              <a:buNone/>
            </a:pP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2009817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NZ" dirty="0" smtClean="0"/>
              <a:t>How does the repetition affect you?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4788646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9925"/>
            <a:ext cx="8229600" cy="1143000"/>
          </a:xfrm>
        </p:spPr>
        <p:txBody>
          <a:bodyPr/>
          <a:lstStyle/>
          <a:p>
            <a:r>
              <a:rPr lang="en-NZ" dirty="0"/>
              <a:t>2</a:t>
            </a:r>
            <a:r>
              <a:rPr lang="en-NZ" dirty="0" smtClean="0"/>
              <a:t>) Short Sentences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052736"/>
            <a:ext cx="8604447" cy="5805264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NZ" dirty="0"/>
              <a:t>The boy sitting opposite him was his enemy.</a:t>
            </a:r>
          </a:p>
          <a:p>
            <a:pPr marL="0" indent="0">
              <a:buNone/>
            </a:pPr>
            <a:r>
              <a:rPr lang="en-NZ" dirty="0"/>
              <a:t>The boy sitting opposite him was called </a:t>
            </a:r>
            <a:r>
              <a:rPr lang="en-NZ" dirty="0" err="1"/>
              <a:t>Tigo</a:t>
            </a:r>
            <a:r>
              <a:rPr lang="en-NZ" dirty="0"/>
              <a:t>, and he wore a green silk jacket with an orange stripe on each sleeve. The jacket told Danny that </a:t>
            </a:r>
            <a:r>
              <a:rPr lang="en-NZ" dirty="0" err="1"/>
              <a:t>Tigo</a:t>
            </a:r>
            <a:r>
              <a:rPr lang="en-NZ" dirty="0"/>
              <a:t> was his enemy. The jacket shrieked, “Enemy, enemy!”</a:t>
            </a:r>
          </a:p>
          <a:p>
            <a:pPr marL="0" indent="0">
              <a:buNone/>
            </a:pPr>
            <a:r>
              <a:rPr lang="en-NZ" dirty="0"/>
              <a:t>“This is a good piece,” </a:t>
            </a:r>
            <a:r>
              <a:rPr lang="en-NZ" dirty="0" err="1"/>
              <a:t>Tigo</a:t>
            </a:r>
            <a:r>
              <a:rPr lang="en-NZ" dirty="0"/>
              <a:t> said, indicating the gun on the table. “This runs you close to forty-five bucks, you try to buy it in a store. That’s a lot of money</a:t>
            </a:r>
            <a:r>
              <a:rPr lang="en-NZ" dirty="0" smtClean="0"/>
              <a:t>.”</a:t>
            </a:r>
            <a:endParaRPr lang="en-NZ" dirty="0"/>
          </a:p>
          <a:p>
            <a:pPr marL="0" indent="0">
              <a:buNone/>
            </a:pPr>
            <a:r>
              <a:rPr lang="en-NZ" dirty="0"/>
              <a:t>The gun on the table was a Smith &amp; Wesson .38 Police </a:t>
            </a:r>
            <a:r>
              <a:rPr lang="en-NZ" dirty="0" smtClean="0"/>
              <a:t>Special.</a:t>
            </a:r>
          </a:p>
          <a:p>
            <a:pPr marL="0" indent="0">
              <a:buNone/>
            </a:pPr>
            <a:r>
              <a:rPr lang="en-NZ" dirty="0" smtClean="0"/>
              <a:t>It rested exactly in the centre of the table, its sawed-off, two-inch barrel abruptly terminating the otherwise lethal grace of the weapon. There was a checked walnut stock on the gun, and the gun was finished in a flat blue. Alongside the gun were three .38 Special cartridges.</a:t>
            </a:r>
            <a:endParaRPr lang="en-NZ" dirty="0"/>
          </a:p>
          <a:p>
            <a:pPr marL="0" indent="0">
              <a:buNone/>
            </a:pPr>
            <a:endParaRPr lang="en-NZ" dirty="0"/>
          </a:p>
        </p:txBody>
      </p:sp>
      <p:sp>
        <p:nvSpPr>
          <p:cNvPr id="4" name="Rectangle 3"/>
          <p:cNvSpPr/>
          <p:nvPr/>
        </p:nvSpPr>
        <p:spPr>
          <a:xfrm>
            <a:off x="0" y="404664"/>
            <a:ext cx="611560" cy="63367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Z" sz="2800" dirty="0" smtClean="0"/>
              <a:t>8</a:t>
            </a:r>
          </a:p>
          <a:p>
            <a:pPr algn="ctr"/>
            <a:r>
              <a:rPr lang="en-NZ" sz="2800" dirty="0" smtClean="0"/>
              <a:t>22</a:t>
            </a:r>
          </a:p>
          <a:p>
            <a:pPr algn="ctr"/>
            <a:r>
              <a:rPr lang="en-NZ" sz="2800" dirty="0" smtClean="0"/>
              <a:t>9</a:t>
            </a:r>
          </a:p>
          <a:p>
            <a:pPr algn="ctr"/>
            <a:r>
              <a:rPr lang="en-NZ" sz="2800" dirty="0" smtClean="0"/>
              <a:t>5</a:t>
            </a:r>
          </a:p>
          <a:p>
            <a:pPr algn="ctr"/>
            <a:r>
              <a:rPr lang="en-NZ" sz="2800" dirty="0" smtClean="0"/>
              <a:t>13</a:t>
            </a:r>
          </a:p>
          <a:p>
            <a:pPr algn="ctr"/>
            <a:r>
              <a:rPr lang="en-NZ" sz="2800" dirty="0" smtClean="0"/>
              <a:t>16</a:t>
            </a:r>
          </a:p>
          <a:p>
            <a:pPr algn="ctr"/>
            <a:r>
              <a:rPr lang="en-NZ" sz="2800" dirty="0" smtClean="0"/>
              <a:t>5</a:t>
            </a:r>
            <a:endParaRPr lang="en-NZ" sz="2800" dirty="0"/>
          </a:p>
          <a:p>
            <a:pPr algn="ctr"/>
            <a:r>
              <a:rPr lang="en-NZ" sz="2800" dirty="0" smtClean="0"/>
              <a:t>13</a:t>
            </a:r>
          </a:p>
          <a:p>
            <a:pPr algn="ctr"/>
            <a:endParaRPr lang="en-NZ" sz="2800" dirty="0" smtClean="0"/>
          </a:p>
          <a:p>
            <a:pPr algn="ctr"/>
            <a:r>
              <a:rPr lang="en-NZ" sz="2800" dirty="0" smtClean="0"/>
              <a:t>24</a:t>
            </a:r>
            <a:endParaRPr lang="en-NZ" sz="2800" dirty="0"/>
          </a:p>
          <a:p>
            <a:pPr algn="ctr"/>
            <a:r>
              <a:rPr lang="en-NZ" sz="2800" dirty="0" smtClean="0"/>
              <a:t>18</a:t>
            </a:r>
          </a:p>
          <a:p>
            <a:pPr algn="ctr"/>
            <a:endParaRPr lang="en-NZ" sz="2800" dirty="0" smtClean="0"/>
          </a:p>
          <a:p>
            <a:pPr algn="ctr"/>
            <a:r>
              <a:rPr lang="en-NZ" sz="2800" dirty="0" smtClean="0"/>
              <a:t>8</a:t>
            </a:r>
            <a:endParaRPr lang="en-NZ" sz="2800" dirty="0"/>
          </a:p>
        </p:txBody>
      </p:sp>
    </p:spTree>
    <p:extLst>
      <p:ext uri="{BB962C8B-B14F-4D97-AF65-F5344CB8AC3E}">
        <p14:creationId xmlns:p14="http://schemas.microsoft.com/office/powerpoint/2010/main" val="9727971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NZ" dirty="0" smtClean="0"/>
              <a:t>What is the impact of the short sentences against the longer ones?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270138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807" y="16881"/>
            <a:ext cx="8229600" cy="1143000"/>
          </a:xfrm>
        </p:spPr>
        <p:txBody>
          <a:bodyPr/>
          <a:lstStyle/>
          <a:p>
            <a:r>
              <a:rPr lang="en-NZ" dirty="0" smtClean="0"/>
              <a:t>3) Personification – Can you find it?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052736"/>
            <a:ext cx="8604447" cy="5805264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NZ" dirty="0"/>
              <a:t>The boy sitting opposite him was his enemy.</a:t>
            </a:r>
          </a:p>
          <a:p>
            <a:pPr marL="0" indent="0">
              <a:buNone/>
            </a:pPr>
            <a:r>
              <a:rPr lang="en-NZ" dirty="0"/>
              <a:t>The boy sitting opposite him was called </a:t>
            </a:r>
            <a:r>
              <a:rPr lang="en-NZ" dirty="0" err="1"/>
              <a:t>Tigo</a:t>
            </a:r>
            <a:r>
              <a:rPr lang="en-NZ" dirty="0"/>
              <a:t>, and he wore a green silk jacket with an orange stripe on each sleeve. The jacket told Danny that </a:t>
            </a:r>
            <a:r>
              <a:rPr lang="en-NZ" dirty="0" err="1"/>
              <a:t>Tigo</a:t>
            </a:r>
            <a:r>
              <a:rPr lang="en-NZ" dirty="0"/>
              <a:t> was his enemy. The jacket shrieked, “Enemy, enemy!”</a:t>
            </a:r>
          </a:p>
          <a:p>
            <a:pPr marL="0" indent="0">
              <a:buNone/>
            </a:pPr>
            <a:r>
              <a:rPr lang="en-NZ" dirty="0"/>
              <a:t>“This is a good piece,” </a:t>
            </a:r>
            <a:r>
              <a:rPr lang="en-NZ" dirty="0" err="1"/>
              <a:t>Tigo</a:t>
            </a:r>
            <a:r>
              <a:rPr lang="en-NZ" dirty="0"/>
              <a:t> said, indicating the gun on the table. “This runs you close to forty-five bucks, you try to buy it in a store. That’s a lot of money</a:t>
            </a:r>
            <a:r>
              <a:rPr lang="en-NZ" dirty="0" smtClean="0"/>
              <a:t>.”</a:t>
            </a:r>
            <a:endParaRPr lang="en-NZ" dirty="0"/>
          </a:p>
          <a:p>
            <a:pPr marL="0" indent="0">
              <a:buNone/>
            </a:pPr>
            <a:r>
              <a:rPr lang="en-NZ" dirty="0"/>
              <a:t>The gun on the table was a Smith &amp; Wesson .38 Police </a:t>
            </a:r>
            <a:r>
              <a:rPr lang="en-NZ" dirty="0" smtClean="0"/>
              <a:t>Special.</a:t>
            </a:r>
          </a:p>
          <a:p>
            <a:pPr marL="0" indent="0">
              <a:buNone/>
            </a:pPr>
            <a:r>
              <a:rPr lang="en-NZ" dirty="0" smtClean="0"/>
              <a:t>It rested exactly in the centre of the table, its sawed-off, two-inch barrel abruptly terminating the otherwise lethal grace of the weapon. There was a checked walnut stock on the gun, and the gun was finished in a flat blue. Alongside the gun were three .38 Special cartridges.</a:t>
            </a:r>
            <a:endParaRPr lang="en-NZ" dirty="0"/>
          </a:p>
          <a:p>
            <a:pPr marL="0" indent="0">
              <a:buNone/>
            </a:pPr>
            <a:endParaRPr lang="en-NZ" dirty="0"/>
          </a:p>
        </p:txBody>
      </p:sp>
      <p:sp>
        <p:nvSpPr>
          <p:cNvPr id="4" name="Rectangle 3"/>
          <p:cNvSpPr/>
          <p:nvPr/>
        </p:nvSpPr>
        <p:spPr>
          <a:xfrm>
            <a:off x="0" y="404664"/>
            <a:ext cx="611560" cy="6336704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sz="2800" dirty="0"/>
          </a:p>
        </p:txBody>
      </p:sp>
    </p:spTree>
    <p:extLst>
      <p:ext uri="{BB962C8B-B14F-4D97-AF65-F5344CB8AC3E}">
        <p14:creationId xmlns:p14="http://schemas.microsoft.com/office/powerpoint/2010/main" val="34786939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NZ" dirty="0" smtClean="0"/>
              <a:t>What is the effect of personification </a:t>
            </a:r>
            <a:br>
              <a:rPr lang="en-NZ" dirty="0" smtClean="0"/>
            </a:br>
            <a:r>
              <a:rPr lang="en-NZ" dirty="0" smtClean="0"/>
              <a:t>on the reader?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1262191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9925"/>
            <a:ext cx="8229600" cy="1143000"/>
          </a:xfrm>
        </p:spPr>
        <p:txBody>
          <a:bodyPr/>
          <a:lstStyle/>
          <a:p>
            <a:r>
              <a:rPr lang="en-NZ" dirty="0" smtClean="0"/>
              <a:t>3) Personification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052736"/>
            <a:ext cx="8604447" cy="5805264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NZ" dirty="0"/>
              <a:t>The boy sitting opposite him was his enemy.</a:t>
            </a:r>
          </a:p>
          <a:p>
            <a:pPr marL="0" indent="0">
              <a:buNone/>
            </a:pPr>
            <a:r>
              <a:rPr lang="en-NZ" dirty="0"/>
              <a:t>The boy sitting opposite him was called </a:t>
            </a:r>
            <a:r>
              <a:rPr lang="en-NZ" dirty="0" err="1"/>
              <a:t>Tigo</a:t>
            </a:r>
            <a:r>
              <a:rPr lang="en-NZ" dirty="0"/>
              <a:t>, and he wore a green silk jacket with an orange stripe on each sleeve. The jacket told Danny that </a:t>
            </a:r>
            <a:r>
              <a:rPr lang="en-NZ" dirty="0" err="1"/>
              <a:t>Tigo</a:t>
            </a:r>
            <a:r>
              <a:rPr lang="en-NZ" dirty="0"/>
              <a:t> was his enemy. </a:t>
            </a:r>
            <a:r>
              <a:rPr lang="en-NZ" sz="3300" b="1" dirty="0">
                <a:solidFill>
                  <a:schemeClr val="accent2">
                    <a:lumMod val="75000"/>
                  </a:schemeClr>
                </a:solidFill>
              </a:rPr>
              <a:t>The jacket shrieked</a:t>
            </a:r>
            <a:r>
              <a:rPr lang="en-NZ" dirty="0"/>
              <a:t>, “Enemy, enemy!”</a:t>
            </a:r>
          </a:p>
          <a:p>
            <a:pPr marL="0" indent="0">
              <a:buNone/>
            </a:pPr>
            <a:r>
              <a:rPr lang="en-NZ" dirty="0"/>
              <a:t>“This is a good piece,” </a:t>
            </a:r>
            <a:r>
              <a:rPr lang="en-NZ" dirty="0" err="1"/>
              <a:t>Tigo</a:t>
            </a:r>
            <a:r>
              <a:rPr lang="en-NZ" dirty="0"/>
              <a:t> said, indicating the gun on the table. “This runs you close to forty-five bucks, you try to buy it in a store. That’s a lot of money</a:t>
            </a:r>
            <a:r>
              <a:rPr lang="en-NZ" dirty="0" smtClean="0"/>
              <a:t>.”</a:t>
            </a:r>
            <a:endParaRPr lang="en-NZ" dirty="0"/>
          </a:p>
          <a:p>
            <a:pPr marL="0" indent="0">
              <a:buNone/>
            </a:pPr>
            <a:r>
              <a:rPr lang="en-NZ" dirty="0"/>
              <a:t>The gun on the table was a Smith &amp; Wesson .38 Police </a:t>
            </a:r>
            <a:r>
              <a:rPr lang="en-NZ" dirty="0" smtClean="0"/>
              <a:t>Special.</a:t>
            </a:r>
          </a:p>
          <a:p>
            <a:pPr marL="0" indent="0">
              <a:buNone/>
            </a:pPr>
            <a:r>
              <a:rPr lang="en-NZ" dirty="0" smtClean="0"/>
              <a:t>It rested exactly in the centre of the table, its sawed-off, two-inch barrel abruptly terminating the otherwise lethal grace of the weapon. There was a checked walnut stock on the gun, and the gun was finished in a flat blue. Alongside the gun were three .38 Special cartridges.</a:t>
            </a:r>
            <a:endParaRPr lang="en-NZ" dirty="0"/>
          </a:p>
          <a:p>
            <a:pPr marL="0" indent="0">
              <a:buNone/>
            </a:pPr>
            <a:endParaRPr lang="en-NZ" dirty="0"/>
          </a:p>
        </p:txBody>
      </p:sp>
      <p:sp>
        <p:nvSpPr>
          <p:cNvPr id="4" name="Rectangle 3"/>
          <p:cNvSpPr/>
          <p:nvPr/>
        </p:nvSpPr>
        <p:spPr>
          <a:xfrm>
            <a:off x="0" y="404664"/>
            <a:ext cx="611560" cy="6336704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sz="2800" dirty="0"/>
          </a:p>
        </p:txBody>
      </p:sp>
    </p:spTree>
    <p:extLst>
      <p:ext uri="{BB962C8B-B14F-4D97-AF65-F5344CB8AC3E}">
        <p14:creationId xmlns:p14="http://schemas.microsoft.com/office/powerpoint/2010/main" val="5016225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9925"/>
            <a:ext cx="8229600" cy="1143000"/>
          </a:xfrm>
        </p:spPr>
        <p:txBody>
          <a:bodyPr/>
          <a:lstStyle/>
          <a:p>
            <a:r>
              <a:rPr lang="en-NZ" dirty="0" smtClean="0"/>
              <a:t>4) Colour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052736"/>
            <a:ext cx="8604447" cy="5805264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NZ" dirty="0"/>
              <a:t>The boy sitting opposite him was his enemy.</a:t>
            </a:r>
          </a:p>
          <a:p>
            <a:pPr marL="0" indent="0">
              <a:buNone/>
            </a:pPr>
            <a:r>
              <a:rPr lang="en-NZ" dirty="0"/>
              <a:t>The boy sitting opposite him was called </a:t>
            </a:r>
            <a:r>
              <a:rPr lang="en-NZ" dirty="0" err="1"/>
              <a:t>Tigo</a:t>
            </a:r>
            <a:r>
              <a:rPr lang="en-NZ" dirty="0"/>
              <a:t>, and he wore a </a:t>
            </a:r>
            <a:r>
              <a:rPr lang="en-NZ" b="1" dirty="0">
                <a:solidFill>
                  <a:srgbClr val="00B050"/>
                </a:solidFill>
              </a:rPr>
              <a:t>green </a:t>
            </a:r>
            <a:r>
              <a:rPr lang="en-NZ" dirty="0"/>
              <a:t>silk jacket with an </a:t>
            </a:r>
            <a:r>
              <a:rPr lang="en-NZ" b="1" dirty="0">
                <a:solidFill>
                  <a:schemeClr val="accent6">
                    <a:lumMod val="75000"/>
                  </a:schemeClr>
                </a:solidFill>
              </a:rPr>
              <a:t>orange</a:t>
            </a:r>
            <a:r>
              <a:rPr lang="en-NZ" dirty="0"/>
              <a:t> stripe on each sleeve. The jacket told Danny that </a:t>
            </a:r>
            <a:r>
              <a:rPr lang="en-NZ" dirty="0" err="1"/>
              <a:t>Tigo</a:t>
            </a:r>
            <a:r>
              <a:rPr lang="en-NZ" dirty="0"/>
              <a:t> was his enemy. The jacket shrieked, “Enemy, enemy!”</a:t>
            </a:r>
          </a:p>
          <a:p>
            <a:pPr marL="0" indent="0">
              <a:buNone/>
            </a:pPr>
            <a:r>
              <a:rPr lang="en-NZ" dirty="0"/>
              <a:t>“This is a good piece,” </a:t>
            </a:r>
            <a:r>
              <a:rPr lang="en-NZ" dirty="0" err="1"/>
              <a:t>Tigo</a:t>
            </a:r>
            <a:r>
              <a:rPr lang="en-NZ" dirty="0"/>
              <a:t> said, indicating the gun on the table. “This runs you close to forty-five bucks, you try to buy it in a store. That’s a lot of money</a:t>
            </a:r>
            <a:r>
              <a:rPr lang="en-NZ" dirty="0" smtClean="0"/>
              <a:t>.”</a:t>
            </a:r>
            <a:endParaRPr lang="en-NZ" dirty="0"/>
          </a:p>
          <a:p>
            <a:pPr marL="0" indent="0">
              <a:buNone/>
            </a:pPr>
            <a:r>
              <a:rPr lang="en-NZ" dirty="0"/>
              <a:t>The gun on the table was a Smith &amp; Wesson .38 Police </a:t>
            </a:r>
            <a:r>
              <a:rPr lang="en-NZ" dirty="0" smtClean="0"/>
              <a:t>Special.</a:t>
            </a:r>
          </a:p>
          <a:p>
            <a:pPr marL="0" indent="0">
              <a:buNone/>
            </a:pPr>
            <a:r>
              <a:rPr lang="en-NZ" dirty="0" smtClean="0"/>
              <a:t>It rested exactly in the centre of the table, its sawed-off, two-inch barrel abruptly terminating the otherwise lethal grace of the weapon. There was a checked walnut stock on the gun, and the gun was finished in a flat </a:t>
            </a:r>
            <a:r>
              <a:rPr lang="en-NZ" b="1" dirty="0" smtClean="0">
                <a:solidFill>
                  <a:srgbClr val="0070C0"/>
                </a:solidFill>
              </a:rPr>
              <a:t>blue</a:t>
            </a:r>
            <a:r>
              <a:rPr lang="en-NZ" dirty="0" smtClean="0"/>
              <a:t>. Alongside the gun were three .38 Special cartridges.</a:t>
            </a:r>
            <a:endParaRPr lang="en-NZ" dirty="0"/>
          </a:p>
          <a:p>
            <a:pPr marL="0" indent="0">
              <a:buNone/>
            </a:pPr>
            <a:endParaRPr lang="en-NZ" dirty="0"/>
          </a:p>
        </p:txBody>
      </p:sp>
      <p:sp>
        <p:nvSpPr>
          <p:cNvPr id="4" name="Rectangle 3"/>
          <p:cNvSpPr/>
          <p:nvPr/>
        </p:nvSpPr>
        <p:spPr>
          <a:xfrm>
            <a:off x="0" y="404664"/>
            <a:ext cx="611560" cy="6336704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sz="2800" dirty="0"/>
          </a:p>
        </p:txBody>
      </p:sp>
    </p:spTree>
    <p:extLst>
      <p:ext uri="{BB962C8B-B14F-4D97-AF65-F5344CB8AC3E}">
        <p14:creationId xmlns:p14="http://schemas.microsoft.com/office/powerpoint/2010/main" val="36466834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586</TotalTime>
  <Words>1137</Words>
  <Application>Microsoft Macintosh PowerPoint</Application>
  <PresentationFormat>On-screen Show (4:3)</PresentationFormat>
  <Paragraphs>61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How to analyse a text for  language features.</vt:lpstr>
      <vt:lpstr>1) Repetition</vt:lpstr>
      <vt:lpstr>How does the repetition affect you?</vt:lpstr>
      <vt:lpstr>2) Short Sentences</vt:lpstr>
      <vt:lpstr>What is the impact of the short sentences against the longer ones?</vt:lpstr>
      <vt:lpstr>3) Personification – Can you find it?</vt:lpstr>
      <vt:lpstr>What is the effect of personification  on the reader?</vt:lpstr>
      <vt:lpstr>3) Personification</vt:lpstr>
      <vt:lpstr>4) Colour</vt:lpstr>
      <vt:lpstr>How does the writer’s use of colour influence the reader?</vt:lpstr>
      <vt:lpstr>5) Juxtaposition</vt:lpstr>
      <vt:lpstr>What is the effect of combining the two words LETHAL and GRACE?</vt:lpstr>
    </vt:vector>
  </TitlesOfParts>
  <Company>Matamata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analyse a text for  language features.</dc:title>
  <dc:creator>Annmarie Lawler</dc:creator>
  <cp:lastModifiedBy>Annmarie Lawler</cp:lastModifiedBy>
  <cp:revision>5</cp:revision>
  <dcterms:created xsi:type="dcterms:W3CDTF">2013-02-13T01:17:51Z</dcterms:created>
  <dcterms:modified xsi:type="dcterms:W3CDTF">2014-09-21T06:38:15Z</dcterms:modified>
</cp:coreProperties>
</file>